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4" r:id="rId8"/>
    <p:sldId id="265" r:id="rId9"/>
    <p:sldId id="266" r:id="rId10"/>
    <p:sldId id="267" r:id="rId11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3"/>
  </p:normalViewPr>
  <p:slideViewPr>
    <p:cSldViewPr snapToGrid="0" snapToObjects="1">
      <p:cViewPr varScale="1">
        <p:scale>
          <a:sx n="75" d="100"/>
          <a:sy n="75" d="100"/>
        </p:scale>
        <p:origin x="27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1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8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0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2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5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1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0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90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8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5A238-3A7F-0447-9109-F0A7CD924BAB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A380-63AA-3541-8396-404EAFB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2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D5F1-E6BE-994C-BEB7-2BF242CE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2" y="2105527"/>
            <a:ext cx="6703695" cy="45719"/>
          </a:xfrm>
        </p:spPr>
        <p:txBody>
          <a:bodyPr>
            <a:normAutofit fontScale="90000"/>
          </a:bodyPr>
          <a:lstStyle/>
          <a:p>
            <a:r>
              <a:rPr lang="en-US" sz="3100" b="1" u="sng" dirty="0"/>
              <a:t>Evaluating Performance of a Classiﬁer </a:t>
            </a:r>
            <a:br>
              <a:rPr lang="en-US" sz="9600" b="1" u="sng" dirty="0"/>
            </a:br>
            <a:br>
              <a:rPr lang="en-US" sz="9600" b="1" u="sng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29DD9-C411-0E46-97A7-B985917C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1" y="2105527"/>
            <a:ext cx="7005136" cy="6381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realistic is our observed success rate on a set of test data?</a:t>
            </a:r>
          </a:p>
          <a:p>
            <a:r>
              <a:rPr lang="en-US" sz="2400" dirty="0"/>
              <a:t>Construct a </a:t>
            </a:r>
            <a:r>
              <a:rPr lang="en-US" sz="2400" b="1" u="sng" dirty="0">
                <a:solidFill>
                  <a:srgbClr val="C00000"/>
                </a:solidFill>
                <a:latin typeface="+mj-lt"/>
              </a:rPr>
              <a:t>confidence interval</a:t>
            </a:r>
            <a:r>
              <a:rPr lang="en-U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400" dirty="0"/>
              <a:t>such that the probability that the success rate on new data will lie within this interval is </a:t>
            </a:r>
            <a:r>
              <a:rPr lang="en-US" sz="2400" b="1" dirty="0"/>
              <a:t>c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dirty="0"/>
              <a:t>Would expect that as </a:t>
            </a:r>
            <a:r>
              <a:rPr lang="en-US" sz="2400" b="1" dirty="0"/>
              <a:t>c</a:t>
            </a:r>
            <a:r>
              <a:rPr lang="en-US" sz="2400" dirty="0"/>
              <a:t> increases, the width of the confidence interval will also increase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23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633E-4FC0-6D4D-BA37-60BF4386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551409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66E45-5FE9-B143-B661-0AAB101FE7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056" y="1314609"/>
                <a:ext cx="7194431" cy="82262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Test set contains 1000 instances</a:t>
                </a:r>
              </a:p>
              <a:p>
                <a:pPr marL="0" indent="0">
                  <a:buNone/>
                </a:pPr>
                <a:r>
                  <a:rPr lang="en-US" sz="2400" dirty="0"/>
                  <a:t>Your model correctly classifies gets 750 of the test instances</a:t>
                </a:r>
              </a:p>
              <a:p>
                <a:pPr marL="0" indent="0">
                  <a:buNone/>
                </a:pPr>
                <a:r>
                  <a:rPr lang="en-US" sz="2400" dirty="0"/>
                  <a:t>You want to know the real success rate with 80% confidence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Thus N=1000     S=.75       c/2 = .8/2 = .4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Look in the table for a standardized normal distribution:</a:t>
                </a:r>
              </a:p>
              <a:p>
                <a:pPr marL="0" indent="0">
                  <a:buNone/>
                </a:pPr>
                <a:r>
                  <a:rPr lang="en-US" sz="2400" dirty="0"/>
                  <a:t>We find that Z = 1.28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Thus using our formula for p, we find that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.732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 .767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What would you expect to happen if the test set  contained 5000 instances?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What would you expect to happen if we made the required confidence bigger, perhaps c=90%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66E45-5FE9-B143-B661-0AAB101FE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056" y="1314609"/>
                <a:ext cx="7194431" cy="8226205"/>
              </a:xfrm>
              <a:blipFill>
                <a:blip r:embed="rId2"/>
                <a:stretch>
                  <a:fillRect l="-1232" t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45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050C-31E1-D045-98A3-2D89B66F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20"/>
            <a:ext cx="6703695" cy="741190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Statistical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FE6EEA-BB12-8246-8DD0-2763859E4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812" y="1414733"/>
                <a:ext cx="7281180" cy="8039818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+mj-lt"/>
                  </a:rPr>
                  <a:t>Mean: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average value of a set of instances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    Let us view a correct result as “1” and incorrect as “0”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    Then the mean of the test data is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</a:t>
                </a:r>
                <a:r>
                  <a:rPr lang="en-US" sz="2400" dirty="0">
                    <a:solidFill>
                      <a:srgbClr val="C00000"/>
                    </a:solidFill>
                  </a:rPr>
                  <a:t>, the probability of being correct</a:t>
                </a:r>
              </a:p>
              <a:p>
                <a:pPr marL="0" indent="0">
                  <a:buNone/>
                </a:pPr>
                <a:endParaRPr lang="en-US" sz="2400" b="1" u="sng" dirty="0">
                  <a:solidFill>
                    <a:srgbClr val="C00000"/>
                  </a:solidFill>
                </a:endParaRPr>
              </a:p>
              <a:p>
                <a:r>
                  <a:rPr lang="en-US" sz="2400" b="1" u="sng" dirty="0">
                    <a:solidFill>
                      <a:srgbClr val="C00000"/>
                    </a:solidFill>
                    <a:latin typeface="+mj-lt"/>
                  </a:rPr>
                  <a:t>Sample Variance:</a:t>
                </a:r>
                <a:r>
                  <a:rPr lang="en-US" sz="24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the average spread of the observed values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        where u is the mean</a:t>
                </a:r>
              </a:p>
              <a:p>
                <a:r>
                  <a:rPr lang="en-US" sz="2400" b="1" u="sng" dirty="0">
                    <a:solidFill>
                      <a:srgbClr val="C00000"/>
                    </a:solidFill>
                    <a:latin typeface="+mj-lt"/>
                  </a:rPr>
                  <a:t>Standard Deviation:</a:t>
                </a: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the square root of the variance</a:t>
                </a: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b="1" u="sng" dirty="0">
                    <a:solidFill>
                      <a:srgbClr val="C00000"/>
                    </a:solidFill>
                    <a:latin typeface="+mj-lt"/>
                  </a:rPr>
                  <a:t>Population Variance:</a:t>
                </a:r>
                <a:r>
                  <a:rPr lang="en-US" sz="2400" dirty="0">
                    <a:solidFill>
                      <a:srgbClr val="C00000"/>
                    </a:solidFill>
                    <a:latin typeface="+mj-lt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variance of all possible instances</a:t>
                </a:r>
              </a:p>
              <a:p>
                <a:pPr marL="388620" lvl="1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 Divide by n, not n-1, for population variance</a:t>
                </a:r>
              </a:p>
              <a:p>
                <a:endParaRPr lang="en-US" sz="2400" b="1" u="sng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FE6EEA-BB12-8246-8DD0-2763859E4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812" y="1414733"/>
                <a:ext cx="7281180" cy="8039818"/>
              </a:xfrm>
              <a:blipFill>
                <a:blip r:embed="rId2"/>
                <a:stretch>
                  <a:fillRect l="-1220" t="-789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46734A-630A-B448-ABE1-AFE941020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25" y="3976057"/>
            <a:ext cx="3795622" cy="8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9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A0E5F-7312-E14E-9A08-3B3AF54C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20"/>
            <a:ext cx="6703695" cy="516903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Statistical Background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8720D-30D8-9E44-93CD-F9AD67E42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7357"/>
            <a:ext cx="7772399" cy="63819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Variance is the expected value of (X</a:t>
            </a:r>
            <a:r>
              <a:rPr lang="en-US" sz="2400" baseline="-25000" dirty="0"/>
              <a:t>i</a:t>
            </a:r>
            <a:r>
              <a:rPr lang="en-US" sz="2400" dirty="0"/>
              <a:t> – u)</a:t>
            </a:r>
            <a:r>
              <a:rPr lang="en-US" sz="2400" baseline="30000" dirty="0"/>
              <a:t>2</a:t>
            </a:r>
          </a:p>
          <a:p>
            <a:r>
              <a:rPr lang="en-US" sz="2400" dirty="0"/>
              <a:t>For a population,</a:t>
            </a:r>
          </a:p>
          <a:p>
            <a:pPr marL="0" indent="0">
              <a:buNone/>
            </a:pPr>
            <a:r>
              <a:rPr lang="en-US" sz="2400" dirty="0"/>
              <a:t>       </a:t>
            </a:r>
            <a:r>
              <a:rPr lang="en-US" sz="2400" dirty="0">
                <a:solidFill>
                  <a:srgbClr val="C00000"/>
                </a:solidFill>
              </a:rPr>
              <a:t>***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           </a:t>
            </a:r>
            <a:r>
              <a:rPr lang="en-US" sz="2600" dirty="0"/>
              <a:t>where u is the mean and p</a:t>
            </a:r>
            <a:r>
              <a:rPr lang="en-US" sz="2600" baseline="-25000" dirty="0"/>
              <a:t>i</a:t>
            </a:r>
            <a:r>
              <a:rPr lang="en-US" sz="2600" dirty="0"/>
              <a:t> is the probability of X</a:t>
            </a:r>
            <a:r>
              <a:rPr lang="en-US" sz="2600" baseline="-25000" dirty="0"/>
              <a:t>i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600" dirty="0"/>
              <a:t>Let us again consider test data X</a:t>
            </a:r>
            <a:r>
              <a:rPr lang="en-US" sz="2600" baseline="-25000" dirty="0"/>
              <a:t>i  </a:t>
            </a:r>
            <a:r>
              <a:rPr lang="en-US" sz="2600" dirty="0"/>
              <a:t>that is either correct (1) or incorrect (0)</a:t>
            </a:r>
            <a:endParaRPr lang="en-US" sz="2400" dirty="0"/>
          </a:p>
          <a:p>
            <a:r>
              <a:rPr lang="en-US" sz="2600" dirty="0"/>
              <a:t>Then </a:t>
            </a:r>
            <a:r>
              <a:rPr lang="en-US" sz="2600" dirty="0">
                <a:solidFill>
                  <a:srgbClr val="C00000"/>
                </a:solidFill>
              </a:rPr>
              <a:t>Variance =</a:t>
            </a:r>
          </a:p>
          <a:p>
            <a:pPr marL="0" indent="0">
              <a:buNone/>
            </a:pPr>
            <a:r>
              <a:rPr lang="en-US" sz="2600" dirty="0"/>
              <a:t> (</a:t>
            </a:r>
            <a:r>
              <a:rPr lang="en-US" sz="2600" dirty="0" err="1"/>
              <a:t>ValueOfCorrect</a:t>
            </a:r>
            <a:r>
              <a:rPr lang="en-US" sz="2600" dirty="0"/>
              <a:t> – p)</a:t>
            </a:r>
            <a:r>
              <a:rPr lang="en-US" sz="2600" baseline="30000" dirty="0"/>
              <a:t>2 </a:t>
            </a:r>
            <a:r>
              <a:rPr lang="en-US" sz="2600" dirty="0"/>
              <a:t>* p + (</a:t>
            </a:r>
            <a:r>
              <a:rPr lang="en-US" sz="2600" dirty="0" err="1"/>
              <a:t>ValueOfWrong</a:t>
            </a:r>
            <a:r>
              <a:rPr lang="en-US" sz="2600" dirty="0"/>
              <a:t> – p)</a:t>
            </a:r>
            <a:r>
              <a:rPr lang="en-US" sz="2600" baseline="30000" dirty="0"/>
              <a:t>2</a:t>
            </a:r>
            <a:r>
              <a:rPr lang="en-US" sz="2600" dirty="0"/>
              <a:t> * (1 –p) </a:t>
            </a:r>
          </a:p>
          <a:p>
            <a:pPr marL="0" indent="0">
              <a:buNone/>
            </a:pPr>
            <a:r>
              <a:rPr lang="en-US" sz="2600" dirty="0"/>
              <a:t>    = (1 – p)</a:t>
            </a:r>
            <a:r>
              <a:rPr lang="en-US" sz="2600" baseline="30000" dirty="0"/>
              <a:t>2 </a:t>
            </a:r>
            <a:r>
              <a:rPr lang="en-US" sz="2600" dirty="0"/>
              <a:t>* p + (0 – p)</a:t>
            </a:r>
            <a:r>
              <a:rPr lang="en-US" sz="2600" baseline="30000" dirty="0"/>
              <a:t>2</a:t>
            </a:r>
            <a:r>
              <a:rPr lang="en-US" sz="2600" dirty="0"/>
              <a:t> * (1-p)</a:t>
            </a:r>
          </a:p>
          <a:p>
            <a:pPr marL="0" indent="0">
              <a:buNone/>
            </a:pPr>
            <a:r>
              <a:rPr lang="en-US" sz="2600" dirty="0"/>
              <a:t>    = p – p</a:t>
            </a:r>
            <a:r>
              <a:rPr lang="en-US" sz="2600" baseline="30000" dirty="0"/>
              <a:t>2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    </a:t>
            </a:r>
            <a:r>
              <a:rPr lang="en-US" sz="2600" dirty="0">
                <a:solidFill>
                  <a:srgbClr val="C00000"/>
                </a:solidFill>
              </a:rPr>
              <a:t>= p(1 – p)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B86B8-7B68-9641-B67F-45D8DAA6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60" y="2028285"/>
            <a:ext cx="4243716" cy="81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D1792-97C1-9047-9B13-CE97DC55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672179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Statistical Background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37308-1ADE-9648-BE89-2C51EFC088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353" y="1590656"/>
                <a:ext cx="6703695" cy="63819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 </a:t>
                </a:r>
                <a:r>
                  <a:rPr lang="en-US" sz="2400" b="1" u="sng" dirty="0">
                    <a:solidFill>
                      <a:srgbClr val="C00000"/>
                    </a:solidFill>
                    <a:latin typeface="+mj-lt"/>
                  </a:rPr>
                  <a:t>standardized normal distribution</a:t>
                </a:r>
                <a:r>
                  <a:rPr lang="en-US" sz="2400" b="1" u="sng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is one that is normally distributed and whose mean is 0 and whose standard deviation is 1 (and thus whose variance is also 1).</a:t>
                </a:r>
              </a:p>
              <a:p>
                <a:pPr lvl="1"/>
                <a:r>
                  <a:rPr lang="en-US" sz="2400" dirty="0"/>
                  <a:t>Important because tables have been developed based on standardized normal distributions that can be used for confidence intervals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To transform a normally distributed random variable X into a standardized normal distribution X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’’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C00000"/>
                    </a:solidFill>
                  </a:rPr>
                  <a:t>Form X’ by subtracting the mean u from X </a:t>
                </a:r>
              </a:p>
              <a:p>
                <a:pPr lvl="1"/>
                <a:r>
                  <a:rPr lang="en-US" sz="2000" dirty="0">
                    <a:solidFill>
                      <a:srgbClr val="C00000"/>
                    </a:solidFill>
                  </a:rPr>
                  <a:t>X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’</a:t>
                </a:r>
                <a:r>
                  <a:rPr lang="en-US" sz="2000" dirty="0">
                    <a:solidFill>
                      <a:srgbClr val="C00000"/>
                    </a:solidFill>
                  </a:rPr>
                  <a:t> now has a mean of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C00000"/>
                    </a:solidFill>
                  </a:rPr>
                  <a:t>Form X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’’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by dividing X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’</a:t>
                </a:r>
                <a:r>
                  <a:rPr lang="en-US" sz="2400" dirty="0">
                    <a:solidFill>
                      <a:srgbClr val="C00000"/>
                    </a:solidFill>
                  </a:rPr>
                  <a:t> by standard deviation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      of X</a:t>
                </a:r>
              </a:p>
              <a:p>
                <a:pPr lvl="1"/>
                <a:r>
                  <a:rPr lang="en-US" sz="2000" dirty="0">
                    <a:solidFill>
                      <a:srgbClr val="C00000"/>
                    </a:solidFill>
                  </a:rPr>
                  <a:t>The result is that the variance and standard deviation of X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’’</a:t>
                </a:r>
                <a:r>
                  <a:rPr lang="en-US" sz="2000" dirty="0">
                    <a:solidFill>
                      <a:srgbClr val="C00000"/>
                    </a:solidFill>
                  </a:rPr>
                  <a:t> are both 1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37308-1ADE-9648-BE89-2C51EFC08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353" y="1590656"/>
                <a:ext cx="6703695" cy="6381962"/>
              </a:xfrm>
              <a:blipFill>
                <a:blip r:embed="rId2"/>
                <a:stretch>
                  <a:fillRect l="-1323" t="-992" r="-2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5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CDBB-04BD-AD4D-B57D-36469F68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397498"/>
            <a:ext cx="6703695" cy="654926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Standardized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B833DC-2330-1640-93CE-07C456217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34" y="2214083"/>
            <a:ext cx="7277143" cy="4817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D1A7F-FAFC-C243-85CD-AEE716C2DA2C}"/>
              </a:ext>
            </a:extLst>
          </p:cNvPr>
          <p:cNvSpPr txBox="1"/>
          <p:nvPr/>
        </p:nvSpPr>
        <p:spPr>
          <a:xfrm>
            <a:off x="845389" y="7591245"/>
            <a:ext cx="449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is number of standard deviations</a:t>
            </a:r>
          </a:p>
        </p:txBody>
      </p:sp>
    </p:spTree>
    <p:extLst>
      <p:ext uri="{BB962C8B-B14F-4D97-AF65-F5344CB8AC3E}">
        <p14:creationId xmlns:p14="http://schemas.microsoft.com/office/powerpoint/2010/main" val="11194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57F2-FD3C-6241-B274-FE911E7B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2" y="147434"/>
            <a:ext cx="6703695" cy="55209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u="sng" dirty="0"/>
              <a:t>Table for Standardized Normal Distribution</a:t>
            </a:r>
            <a:br>
              <a:rPr lang="en-US" sz="2800" b="1" u="sng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51C5-5A7C-6546-9C3B-5D53E3625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4068"/>
            <a:ext cx="7772400" cy="7437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https://</a:t>
            </a:r>
            <a:r>
              <a:rPr lang="en-US" sz="1800" dirty="0" err="1"/>
              <a:t>www.mathsisfun.com</a:t>
            </a:r>
            <a:r>
              <a:rPr lang="en-US" sz="1800" dirty="0"/>
              <a:t>/data/standard-normal-distribution-</a:t>
            </a:r>
            <a:r>
              <a:rPr lang="en-US" sz="1800" dirty="0" err="1"/>
              <a:t>table.html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D56C7-F650-3847-9C8B-25691093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76" y="777949"/>
            <a:ext cx="5118100" cy="707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3494D-0CAB-214D-A48C-01BEEB2E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12" y="7851849"/>
            <a:ext cx="4965700" cy="143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BDF16-6E61-1349-9715-7442DB1DD634}"/>
                  </a:ext>
                </a:extLst>
              </p:cNvPr>
              <p:cNvSpPr txBox="1"/>
              <p:nvPr/>
            </p:nvSpPr>
            <p:spPr>
              <a:xfrm>
                <a:off x="534352" y="9454551"/>
                <a:ext cx="68483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Entry in body of table gives the probability that 0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BDF16-6E61-1349-9715-7442DB1DD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2" y="9454551"/>
                <a:ext cx="6848350" cy="461665"/>
              </a:xfrm>
              <a:prstGeom prst="rect">
                <a:avLst/>
              </a:prstGeom>
              <a:blipFill>
                <a:blip r:embed="rId4"/>
                <a:stretch>
                  <a:fillRect l="-129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97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B21F-CAAE-A849-9C22-5279E8D2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672179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Table for Standardized Normal Distribution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01CB4-6498-C44F-B4F8-1B43E8E6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52" y="1573402"/>
            <a:ext cx="6703695" cy="75188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Gives the probability c that a random variable with mean 0 and standard deviation 1 lies within the interval (0,Z)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Thus the probability that a random variable with mean 0 and standard deviation 1 lies within the interval (-Z,Z) is 2*c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If we want to know the probability that the standardized normally distributed random variable with mean 0 and standard  deviation 1 lies within  the interval (-Z,Z), </a:t>
            </a:r>
          </a:p>
          <a:p>
            <a:pPr marL="845820" lvl="1" indent="-457200">
              <a:buFont typeface="+mj-lt"/>
              <a:buAutoNum type="arabicPeriod"/>
            </a:pPr>
            <a:r>
              <a:rPr lang="en-US" sz="2060" dirty="0">
                <a:solidFill>
                  <a:srgbClr val="C00000"/>
                </a:solidFill>
              </a:rPr>
              <a:t>Find the value of Z in the table</a:t>
            </a:r>
          </a:p>
          <a:p>
            <a:pPr marL="845820" lvl="1" indent="-457200">
              <a:buFont typeface="+mj-lt"/>
              <a:buAutoNum type="arabicPeriod"/>
            </a:pPr>
            <a:r>
              <a:rPr lang="en-US" sz="2060" dirty="0">
                <a:solidFill>
                  <a:srgbClr val="C00000"/>
                </a:solidFill>
              </a:rPr>
              <a:t>Extract its associated probability from the body of the table</a:t>
            </a:r>
          </a:p>
          <a:p>
            <a:pPr marL="845820" lvl="1" indent="-457200">
              <a:buFont typeface="+mj-lt"/>
              <a:buAutoNum type="arabicPeriod"/>
            </a:pPr>
            <a:r>
              <a:rPr lang="en-US" sz="2060" dirty="0">
                <a:solidFill>
                  <a:srgbClr val="C00000"/>
                </a:solidFill>
              </a:rPr>
              <a:t>Multiply its associated probability by 2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Similarly, if we want to know the interval within which the standardized normally distributed variable will fall with probability c,</a:t>
            </a:r>
          </a:p>
          <a:p>
            <a:pPr marL="845820" lvl="1" indent="-457200">
              <a:buFont typeface="+mj-lt"/>
              <a:buAutoNum type="arabicPeriod"/>
            </a:pPr>
            <a:r>
              <a:rPr lang="en-US" sz="2060" dirty="0">
                <a:solidFill>
                  <a:srgbClr val="C00000"/>
                </a:solidFill>
              </a:rPr>
              <a:t>Divide c by 2</a:t>
            </a:r>
          </a:p>
          <a:p>
            <a:pPr marL="845820" lvl="1" indent="-457200">
              <a:buFont typeface="+mj-lt"/>
              <a:buAutoNum type="arabicPeriod"/>
            </a:pPr>
            <a:r>
              <a:rPr lang="en-US" sz="2060" dirty="0">
                <a:solidFill>
                  <a:srgbClr val="C00000"/>
                </a:solidFill>
              </a:rPr>
              <a:t>Look up the entry for c in the body of the table</a:t>
            </a:r>
          </a:p>
          <a:p>
            <a:pPr marL="845820" lvl="1" indent="-457200">
              <a:buFont typeface="+mj-lt"/>
              <a:buAutoNum type="arabicPeriod"/>
            </a:pPr>
            <a:r>
              <a:rPr lang="en-US" sz="2060" dirty="0">
                <a:solidFill>
                  <a:srgbClr val="C00000"/>
                </a:solidFill>
              </a:rPr>
              <a:t>Extract the associated Z value </a:t>
            </a:r>
          </a:p>
          <a:p>
            <a:pPr marL="845820" lvl="1" indent="-457200">
              <a:buFont typeface="+mj-lt"/>
              <a:buAutoNum type="arabicPeriod"/>
            </a:pPr>
            <a:r>
              <a:rPr lang="en-US" sz="2060" dirty="0">
                <a:solidFill>
                  <a:srgbClr val="C00000"/>
                </a:solidFill>
              </a:rPr>
              <a:t>The interval is (-Z,Z)</a:t>
            </a:r>
          </a:p>
        </p:txBody>
      </p:sp>
    </p:spTree>
    <p:extLst>
      <p:ext uri="{BB962C8B-B14F-4D97-AF65-F5344CB8AC3E}">
        <p14:creationId xmlns:p14="http://schemas.microsoft.com/office/powerpoint/2010/main" val="1073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1FD4-70B2-BB4C-ACD5-9F7852B2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53" y="535520"/>
            <a:ext cx="6703695" cy="723938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Confidence Interval for Success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54098-140B-614D-8233-DDD9F58C0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352" y="1504391"/>
                <a:ext cx="6703695" cy="81226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N: number of instances in the test set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S: number of successes on the test set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p: unknown actual success rate for the model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Can we find a function g(</a:t>
                </a:r>
                <a:r>
                  <a:rPr lang="en-US" dirty="0" err="1"/>
                  <a:t>p,S,N</a:t>
                </a:r>
                <a:r>
                  <a:rPr lang="en-US" dirty="0"/>
                  <a:t>) such that g is a standardized normal distribution?  </a:t>
                </a:r>
              </a:p>
              <a:p>
                <a:pPr marL="0" indent="0">
                  <a:buNone/>
                </a:pPr>
                <a:r>
                  <a:rPr lang="en-US" dirty="0"/>
                  <a:t>If so, then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Given a confidence value c, look in table for standardized normal distribution to find the value of Z associated with confidence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Then Prob( –Z &lt; g(</a:t>
                </a:r>
                <a:r>
                  <a:rPr lang="en-US" dirty="0" err="1"/>
                  <a:t>p,S,N</a:t>
                </a:r>
                <a:r>
                  <a:rPr lang="en-US" dirty="0"/>
                  <a:t>) &lt;  Z) = c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the above inequality for 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This will provide the lower bound L and upper bound U on our desired inequality, namely p lies in the interval [L,U] with confidence c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our task is to find this function g(</a:t>
                </a:r>
                <a:r>
                  <a:rPr lang="en-US" dirty="0" err="1"/>
                  <a:t>p,S,N</a:t>
                </a:r>
                <a:r>
                  <a:rPr lang="en-US" dirty="0"/>
                  <a:t>) that is a standardized normal distribution and then solve it for p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54098-140B-614D-8233-DDD9F58C0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352" y="1504391"/>
                <a:ext cx="6703695" cy="8122688"/>
              </a:xfrm>
              <a:blipFill>
                <a:blip r:embed="rId2"/>
                <a:stretch>
                  <a:fillRect l="-1323" t="-780" r="-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7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0F5A-FCA1-4848-AAE0-CF348FAE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59" y="248477"/>
            <a:ext cx="6703695" cy="723938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Confidence Interval for Success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2F9B9-ADA6-014B-91EF-2338C39F9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9779" y="1130963"/>
                <a:ext cx="7332453" cy="877216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Success rate on the test set is </a:t>
                </a:r>
                <a:r>
                  <a:rPr lang="en-US" b="1" dirty="0">
                    <a:solidFill>
                      <a:srgbClr val="C00000"/>
                    </a:solidFill>
                  </a:rPr>
                  <a:t>f=S/N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Mean of </a:t>
                </a:r>
                <a:r>
                  <a:rPr lang="en-US" b="1" dirty="0">
                    <a:solidFill>
                      <a:srgbClr val="C00000"/>
                    </a:solidFill>
                  </a:rPr>
                  <a:t>f=S/N</a:t>
                </a:r>
                <a:r>
                  <a:rPr lang="en-US" dirty="0">
                    <a:solidFill>
                      <a:srgbClr val="C00000"/>
                    </a:solidFill>
                  </a:rPr>
                  <a:t> is </a:t>
                </a:r>
                <a:r>
                  <a:rPr lang="en-US" b="1" dirty="0">
                    <a:solidFill>
                      <a:srgbClr val="C00000"/>
                    </a:solidFill>
                  </a:rPr>
                  <a:t>p</a:t>
                </a:r>
                <a:r>
                  <a:rPr lang="en-US" dirty="0">
                    <a:solidFill>
                      <a:srgbClr val="C00000"/>
                    </a:solidFill>
                  </a:rPr>
                  <a:t>, the real (but unknown) success rate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The variance of </a:t>
                </a:r>
                <a:r>
                  <a:rPr lang="en-US" b="1" dirty="0">
                    <a:solidFill>
                      <a:srgbClr val="C00000"/>
                    </a:solidFill>
                  </a:rPr>
                  <a:t>f=S/N</a:t>
                </a:r>
                <a:r>
                  <a:rPr lang="en-US" dirty="0">
                    <a:solidFill>
                      <a:srgbClr val="C00000"/>
                    </a:solidFill>
                  </a:rPr>
                  <a:t> is the variance p(1-p) for a single trial divided by N, namely </a:t>
                </a:r>
                <a:r>
                  <a:rPr lang="en-US" b="1" dirty="0">
                    <a:solidFill>
                      <a:srgbClr val="C00000"/>
                    </a:solidFill>
                  </a:rPr>
                  <a:t>variance=p(1-p)/N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For large N, the distribution of </a:t>
                </a:r>
                <a:r>
                  <a:rPr lang="en-US" b="1" dirty="0">
                    <a:solidFill>
                      <a:srgbClr val="C00000"/>
                    </a:solidFill>
                  </a:rPr>
                  <a:t>f=S/N</a:t>
                </a:r>
                <a:r>
                  <a:rPr lang="en-US" dirty="0">
                    <a:solidFill>
                      <a:srgbClr val="C00000"/>
                    </a:solidFill>
                  </a:rPr>
                  <a:t> approaches a normal distribution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Transform f=S/N into a standardized normal distribution: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C00000"/>
                    </a:solidFill>
                  </a:rPr>
                  <a:t>Subtract its mean p: f’ = f-p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C00000"/>
                    </a:solidFill>
                  </a:rPr>
                  <a:t>Divide by its standard deviation: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C00000"/>
                    </a:solidFill>
                  </a:rPr>
                  <a:t>                                is a standardized normal distribution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C00000"/>
                    </a:solidFill>
                  </a:rPr>
                  <a:t>Given a value of c, extract the Z from the standardized normal distribution table for c/2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C00000"/>
                    </a:solidFill>
                  </a:rPr>
                  <a:t>Solve for p: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the above equation produces two values for p, giving the upper and lower bounds on the real success rate p with confidence c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2F9B9-ADA6-014B-91EF-2338C39F9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9779" y="1130963"/>
                <a:ext cx="7332453" cy="8772162"/>
              </a:xfrm>
              <a:blipFill>
                <a:blip r:embed="rId2"/>
                <a:stretch>
                  <a:fillRect l="-1211" t="-867" r="-865" b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A1097D7-39C8-D144-93DE-7854FBC9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933" y="4807310"/>
            <a:ext cx="1573482" cy="361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B7765-5E30-9943-B057-E020A9499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01" y="5314774"/>
            <a:ext cx="2179967" cy="91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FE7E1-BC1F-E942-B779-52B0BDD9D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464" y="6813978"/>
            <a:ext cx="3400469" cy="824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4F5396-1D9B-5D4F-ACC8-B0E47D501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974" y="7717608"/>
            <a:ext cx="3673779" cy="9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1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6219</TotalTime>
  <Words>1015</Words>
  <Application>Microsoft Macintosh PowerPoint</Application>
  <PresentationFormat>Custom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Evaluating Performance of a Classiﬁer   </vt:lpstr>
      <vt:lpstr>Statistical Background</vt:lpstr>
      <vt:lpstr>Statistical Background</vt:lpstr>
      <vt:lpstr>Statistical Background</vt:lpstr>
      <vt:lpstr>Standardized Normal Distribution</vt:lpstr>
      <vt:lpstr>Table for Standardized Normal Distribution </vt:lpstr>
      <vt:lpstr>Table for Standardized Normal Distribution</vt:lpstr>
      <vt:lpstr>Confidence Interval for Success Rate</vt:lpstr>
      <vt:lpstr>Confidence Interval for Success Rate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Carberry, M</dc:creator>
  <cp:lastModifiedBy>Microsoft Office User</cp:lastModifiedBy>
  <cp:revision>48</cp:revision>
  <cp:lastPrinted>2020-06-16T02:06:56Z</cp:lastPrinted>
  <dcterms:created xsi:type="dcterms:W3CDTF">2020-06-14T15:23:50Z</dcterms:created>
  <dcterms:modified xsi:type="dcterms:W3CDTF">2020-09-25T20:42:18Z</dcterms:modified>
</cp:coreProperties>
</file>